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8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s, Robin - Opleidingsadviseurs" initials="FR-O" lastIdx="1" clrIdx="0">
    <p:extLst>
      <p:ext uri="{19B8F6BF-5375-455C-9EA6-DF929625EA0E}">
        <p15:presenceInfo xmlns:p15="http://schemas.microsoft.com/office/powerpoint/2012/main" userId="S-1-5-21-542778038-1605901889-1236795852-78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B84"/>
    <a:srgbClr val="67BD99"/>
    <a:srgbClr val="C6B7E7"/>
    <a:srgbClr val="CBC4DE"/>
    <a:srgbClr val="D9EEE5"/>
    <a:srgbClr val="E3DFED"/>
    <a:srgbClr val="FFD15C"/>
    <a:srgbClr val="FF5F00"/>
    <a:srgbClr val="FFD7C6"/>
    <a:srgbClr val="CE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38" d="100"/>
          <a:sy n="38" d="100"/>
        </p:scale>
        <p:origin x="2501" y="77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7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6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0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5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66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17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81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54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D6E6-9103-4733-966F-5B7DD59B208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8BC5-D240-4619-B79B-C6052C8FC9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450"/>
            <a:ext cx="10691813" cy="1800000"/>
          </a:xfrm>
          <a:prstGeom prst="rect">
            <a:avLst/>
          </a:prstGeom>
          <a:solidFill>
            <a:srgbClr val="462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61" dirty="0"/>
          </a:p>
        </p:txBody>
      </p:sp>
      <p:sp>
        <p:nvSpPr>
          <p:cNvPr id="10" name="Tekstvak 9"/>
          <p:cNvSpPr txBox="1"/>
          <p:nvPr/>
        </p:nvSpPr>
        <p:spPr>
          <a:xfrm>
            <a:off x="615341" y="415709"/>
            <a:ext cx="6801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EPA-gericht opleiden</a:t>
            </a:r>
            <a:endParaRPr lang="nl-NL" sz="5400" b="1" i="1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-1" y="14032984"/>
            <a:ext cx="10691813" cy="1080000"/>
          </a:xfrm>
          <a:prstGeom prst="rect">
            <a:avLst/>
          </a:prstGeom>
          <a:solidFill>
            <a:srgbClr val="462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Bekijk de werkplekleeroplossingen. Ga daarvoor naar </a:t>
            </a:r>
            <a:r>
              <a:rPr lang="nl-NL" dirty="0" err="1"/>
              <a:t>EPA's</a:t>
            </a:r>
            <a:r>
              <a:rPr lang="nl-NL" dirty="0"/>
              <a:t> CZO via Leren in het ASz op het intranet.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255E36B3-8707-2445-9822-45713C9B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829" y="441491"/>
            <a:ext cx="2179101" cy="892899"/>
          </a:xfrm>
          <a:prstGeom prst="rect">
            <a:avLst/>
          </a:prstGeom>
        </p:spPr>
      </p:pic>
      <p:sp>
        <p:nvSpPr>
          <p:cNvPr id="6" name="Vijfhoek 5"/>
          <p:cNvSpPr/>
          <p:nvPr/>
        </p:nvSpPr>
        <p:spPr>
          <a:xfrm>
            <a:off x="749352" y="2253759"/>
            <a:ext cx="2886429" cy="1683750"/>
          </a:xfrm>
          <a:prstGeom prst="homePlate">
            <a:avLst/>
          </a:prstGeom>
          <a:solidFill>
            <a:srgbClr val="67BD99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68"/>
              </a:spcAft>
            </a:pPr>
            <a:r>
              <a:rPr lang="nl-NL" sz="2230" b="1" dirty="0">
                <a:solidFill>
                  <a:srgbClr val="462B84"/>
                </a:solidFill>
              </a:rPr>
              <a:t>EPA</a:t>
            </a:r>
          </a:p>
          <a:p>
            <a:pPr algn="ctr"/>
            <a:r>
              <a:rPr lang="nl-NL" dirty="0">
                <a:solidFill>
                  <a:srgbClr val="462B84"/>
                </a:solidFill>
              </a:rPr>
              <a:t>EPA is een eenheid van werk die jou kan worden toevertrouwd</a:t>
            </a:r>
          </a:p>
        </p:txBody>
      </p:sp>
      <p:sp>
        <p:nvSpPr>
          <p:cNvPr id="15" name="Vijfhoek 14"/>
          <p:cNvSpPr/>
          <p:nvPr/>
        </p:nvSpPr>
        <p:spPr>
          <a:xfrm>
            <a:off x="3335654" y="2251025"/>
            <a:ext cx="2886429" cy="1683750"/>
          </a:xfrm>
          <a:prstGeom prst="homePlate">
            <a:avLst/>
          </a:prstGeom>
          <a:solidFill>
            <a:srgbClr val="67BD99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68"/>
              </a:spcAft>
            </a:pPr>
            <a:r>
              <a:rPr lang="nl-NL" sz="2227" b="1" dirty="0">
                <a:solidFill>
                  <a:srgbClr val="462B84"/>
                </a:solidFill>
              </a:rPr>
              <a:t>Kern EPA</a:t>
            </a:r>
          </a:p>
          <a:p>
            <a:pPr algn="ctr"/>
            <a:r>
              <a:rPr lang="nl-NL" dirty="0">
                <a:solidFill>
                  <a:srgbClr val="462B84"/>
                </a:solidFill>
              </a:rPr>
              <a:t>EPA voor iedereen in een bepaalde opleiding</a:t>
            </a:r>
            <a:br>
              <a:rPr lang="nl-NL" dirty="0">
                <a:solidFill>
                  <a:srgbClr val="462B84"/>
                </a:solidFill>
              </a:rPr>
            </a:br>
            <a:endParaRPr lang="nl-NL" dirty="0">
              <a:solidFill>
                <a:srgbClr val="462B84"/>
              </a:solidFill>
            </a:endParaRPr>
          </a:p>
        </p:txBody>
      </p:sp>
      <p:sp>
        <p:nvSpPr>
          <p:cNvPr id="20" name="Vijfhoek 19"/>
          <p:cNvSpPr/>
          <p:nvPr/>
        </p:nvSpPr>
        <p:spPr>
          <a:xfrm>
            <a:off x="5879563" y="2248291"/>
            <a:ext cx="2886429" cy="1683750"/>
          </a:xfrm>
          <a:prstGeom prst="homePlate">
            <a:avLst/>
          </a:prstGeom>
          <a:solidFill>
            <a:srgbClr val="67BD99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68"/>
              </a:spcAft>
            </a:pPr>
            <a:r>
              <a:rPr lang="nl-NL" sz="2227" b="1" dirty="0">
                <a:solidFill>
                  <a:srgbClr val="462B84"/>
                </a:solidFill>
              </a:rPr>
              <a:t>Specifieke EPA</a:t>
            </a:r>
          </a:p>
          <a:p>
            <a:pPr algn="ctr">
              <a:spcAft>
                <a:spcPts val="668"/>
              </a:spcAft>
            </a:pPr>
            <a:r>
              <a:rPr lang="nl-NL" dirty="0">
                <a:solidFill>
                  <a:srgbClr val="462B84"/>
                </a:solidFill>
              </a:rPr>
              <a:t>EPA voor afdelingen </a:t>
            </a:r>
            <a:br>
              <a:rPr lang="nl-NL" dirty="0">
                <a:solidFill>
                  <a:srgbClr val="462B84"/>
                </a:solidFill>
              </a:rPr>
            </a:br>
            <a:r>
              <a:rPr lang="nl-NL" dirty="0">
                <a:solidFill>
                  <a:srgbClr val="462B84"/>
                </a:solidFill>
              </a:rPr>
              <a:t>met een specifieke taak</a:t>
            </a:r>
            <a:br>
              <a:rPr lang="nl-NL" dirty="0">
                <a:solidFill>
                  <a:srgbClr val="462B84"/>
                </a:solidFill>
              </a:rPr>
            </a:br>
            <a:endParaRPr lang="nl-NL" dirty="0">
              <a:solidFill>
                <a:srgbClr val="462B84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831031" y="4405594"/>
            <a:ext cx="3874778" cy="662724"/>
          </a:xfrm>
          <a:prstGeom prst="roundRect">
            <a:avLst>
              <a:gd name="adj" fmla="val 9818"/>
            </a:avLst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20714" rtlCol="0" anchor="ctr"/>
          <a:lstStyle/>
          <a:p>
            <a:pPr>
              <a:spcAft>
                <a:spcPts val="668"/>
              </a:spcAft>
            </a:pPr>
            <a:r>
              <a:rPr lang="nl-NL" sz="3341" b="1" dirty="0">
                <a:solidFill>
                  <a:srgbClr val="462B84"/>
                </a:solidFill>
              </a:rPr>
              <a:t>Toetsinstrumenten</a:t>
            </a:r>
          </a:p>
        </p:txBody>
      </p:sp>
      <p:sp>
        <p:nvSpPr>
          <p:cNvPr id="22" name="Ovaal 21"/>
          <p:cNvSpPr/>
          <p:nvPr/>
        </p:nvSpPr>
        <p:spPr>
          <a:xfrm>
            <a:off x="382986" y="4431093"/>
            <a:ext cx="601339" cy="601339"/>
          </a:xfrm>
          <a:prstGeom prst="ellipse">
            <a:avLst/>
          </a:prstGeom>
          <a:solidFill>
            <a:srgbClr val="67BD99"/>
          </a:solidFill>
          <a:ln w="25400">
            <a:solidFill>
              <a:srgbClr val="462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41" b="1" dirty="0">
                <a:solidFill>
                  <a:srgbClr val="462B84"/>
                </a:solidFill>
              </a:rPr>
              <a:t>2</a:t>
            </a:r>
          </a:p>
        </p:txBody>
      </p:sp>
      <p:sp>
        <p:nvSpPr>
          <p:cNvPr id="29" name="Afgeronde rechthoek 28"/>
          <p:cNvSpPr/>
          <p:nvPr/>
        </p:nvSpPr>
        <p:spPr>
          <a:xfrm>
            <a:off x="5751229" y="7426435"/>
            <a:ext cx="4417839" cy="2988000"/>
          </a:xfrm>
          <a:prstGeom prst="roundRect">
            <a:avLst>
              <a:gd name="adj" fmla="val 9818"/>
            </a:avLst>
          </a:prstGeom>
          <a:solidFill>
            <a:srgbClr val="67BD99">
              <a:alpha val="15000"/>
            </a:srgbClr>
          </a:solidFill>
          <a:ln w="28575">
            <a:solidFill>
              <a:srgbClr val="67BD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14462" rtlCol="0" anchor="ctr"/>
          <a:lstStyle/>
          <a:p>
            <a:pPr>
              <a:spcAft>
                <a:spcPts val="863"/>
              </a:spcAft>
              <a:buClr>
                <a:srgbClr val="462B84"/>
              </a:buClr>
              <a:buSzPct val="130000"/>
            </a:pPr>
            <a:r>
              <a:rPr lang="nl-NL" sz="3341" b="1" dirty="0">
                <a:solidFill>
                  <a:srgbClr val="462B84"/>
                </a:solidFill>
              </a:rPr>
              <a:t>Vertrouwenscriteria</a:t>
            </a:r>
            <a:endParaRPr lang="nl-NL" sz="3341" dirty="0">
              <a:solidFill>
                <a:srgbClr val="462B84"/>
              </a:solidFill>
            </a:endParaRP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Specifieke bekwaamheid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Integriteit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Betrouwbaarheid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Bescheidenheid / kent eigen grenzen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Proactieve instelling</a:t>
            </a:r>
          </a:p>
        </p:txBody>
      </p:sp>
      <p:pic>
        <p:nvPicPr>
          <p:cNvPr id="19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E1CE629-8975-4CC2-A39E-52844B3D7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106" b="2"/>
          <a:stretch/>
        </p:blipFill>
        <p:spPr>
          <a:xfrm>
            <a:off x="8369168" y="1806021"/>
            <a:ext cx="2313859" cy="2874708"/>
          </a:xfrm>
          <a:prstGeom prst="rect">
            <a:avLst/>
          </a:prstGeom>
          <a:noFill/>
        </p:spPr>
      </p:pic>
      <p:pic>
        <p:nvPicPr>
          <p:cNvPr id="23" name="Afbeelding 4">
            <a:extLst>
              <a:ext uri="{FF2B5EF4-FFF2-40B4-BE49-F238E27FC236}">
                <a16:creationId xmlns:a16="http://schemas.microsoft.com/office/drawing/2014/main" id="{EF93AC73-57E0-48B4-A812-8A3EACC0D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0" t="36049" r="7069" b="35674"/>
          <a:stretch/>
        </p:blipFill>
        <p:spPr>
          <a:xfrm>
            <a:off x="225941" y="11562280"/>
            <a:ext cx="10239931" cy="2387635"/>
          </a:xfrm>
          <a:prstGeom prst="rect">
            <a:avLst/>
          </a:prstGeom>
        </p:spPr>
      </p:pic>
      <p:sp>
        <p:nvSpPr>
          <p:cNvPr id="24" name="Afgeronde rechthoek 23"/>
          <p:cNvSpPr/>
          <p:nvPr/>
        </p:nvSpPr>
        <p:spPr>
          <a:xfrm>
            <a:off x="882299" y="10610586"/>
            <a:ext cx="5464787" cy="662724"/>
          </a:xfrm>
          <a:prstGeom prst="roundRect">
            <a:avLst>
              <a:gd name="adj" fmla="val 9818"/>
            </a:avLst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20714" rtlCol="0" anchor="ctr"/>
          <a:lstStyle/>
          <a:p>
            <a:pPr>
              <a:spcAft>
                <a:spcPts val="668"/>
              </a:spcAft>
            </a:pPr>
            <a:r>
              <a:rPr lang="nl-NL" sz="3341" b="1" dirty="0">
                <a:solidFill>
                  <a:srgbClr val="462B84"/>
                </a:solidFill>
              </a:rPr>
              <a:t>Bekwaam verklaren per EPA</a:t>
            </a:r>
          </a:p>
        </p:txBody>
      </p:sp>
      <p:sp>
        <p:nvSpPr>
          <p:cNvPr id="25" name="Ovaal 24"/>
          <p:cNvSpPr/>
          <p:nvPr/>
        </p:nvSpPr>
        <p:spPr>
          <a:xfrm>
            <a:off x="398526" y="10646460"/>
            <a:ext cx="601339" cy="601339"/>
          </a:xfrm>
          <a:prstGeom prst="ellipse">
            <a:avLst/>
          </a:prstGeom>
          <a:solidFill>
            <a:srgbClr val="67BD99"/>
          </a:solidFill>
          <a:ln w="25400">
            <a:solidFill>
              <a:srgbClr val="462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41" b="1" dirty="0">
                <a:solidFill>
                  <a:srgbClr val="462B84"/>
                </a:solidFill>
              </a:rPr>
              <a:t>5</a:t>
            </a:r>
          </a:p>
        </p:txBody>
      </p:sp>
      <p:grpSp>
        <p:nvGrpSpPr>
          <p:cNvPr id="46" name="Group"/>
          <p:cNvGrpSpPr/>
          <p:nvPr/>
        </p:nvGrpSpPr>
        <p:grpSpPr>
          <a:xfrm>
            <a:off x="1028335" y="5078984"/>
            <a:ext cx="1545831" cy="1597686"/>
            <a:chOff x="4928830" y="6557949"/>
            <a:chExt cx="1698249" cy="1834954"/>
          </a:xfrm>
        </p:grpSpPr>
        <p:pic>
          <p:nvPicPr>
            <p:cNvPr id="52" name="Screenshot 2021-03-18 at 12.19.20.png" descr="Screenshot 2021-03-18 at 12.19.20.png"/>
            <p:cNvPicPr>
              <a:picLocks noChangeAspect="1"/>
            </p:cNvPicPr>
            <p:nvPr/>
          </p:nvPicPr>
          <p:blipFill>
            <a:blip r:embed="rId5"/>
            <a:srcRect r="3519" b="5785"/>
            <a:stretch>
              <a:fillRect/>
            </a:stretch>
          </p:blipFill>
          <p:spPr>
            <a:xfrm>
              <a:off x="4928830" y="6557949"/>
              <a:ext cx="1698249" cy="1834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Oval"/>
            <p:cNvSpPr/>
            <p:nvPr/>
          </p:nvSpPr>
          <p:spPr>
            <a:xfrm>
              <a:off x="5094390" y="6926350"/>
              <a:ext cx="1380991" cy="127680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912" tIns="50912" rIns="50912" bIns="50912" numCol="1" anchor="ctr">
              <a:noAutofit/>
            </a:bodyPr>
            <a:lstStyle/>
            <a:p>
              <a:pPr>
                <a:defRPr sz="900"/>
              </a:pPr>
              <a:endParaRPr sz="1002"/>
            </a:p>
          </p:txBody>
        </p:sp>
      </p:grpSp>
      <p:sp>
        <p:nvSpPr>
          <p:cNvPr id="58" name="Korte observaties in de gesimuleerde praktijk"/>
          <p:cNvSpPr txBox="1"/>
          <p:nvPr/>
        </p:nvSpPr>
        <p:spPr>
          <a:xfrm>
            <a:off x="832780" y="6636706"/>
            <a:ext cx="2004464" cy="55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285" tIns="28285" rIns="28285" bIns="28285" anchor="ctr">
            <a:spAutoFit/>
          </a:bodyPr>
          <a:lstStyle>
            <a:lvl1pPr algn="ctr">
              <a:lnSpc>
                <a:spcPct val="90000"/>
              </a:lnSpc>
              <a:defRPr sz="1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nl-NL" sz="1800" b="0" dirty="0">
                <a:solidFill>
                  <a:srgbClr val="462B84"/>
                </a:solidFill>
                <a:latin typeface="+mn-lt"/>
              </a:rPr>
              <a:t>Casusbespreking/ kennistoets</a:t>
            </a:r>
            <a:endParaRPr sz="1800" b="0" dirty="0">
              <a:solidFill>
                <a:srgbClr val="462B84"/>
              </a:solidFill>
              <a:latin typeface="+mn-lt"/>
            </a:endParaRPr>
          </a:p>
        </p:txBody>
      </p:sp>
      <p:pic>
        <p:nvPicPr>
          <p:cNvPr id="63" name="Scene 4b.png" descr="Scene 4b.png"/>
          <p:cNvPicPr>
            <a:picLocks noChangeAspect="1"/>
          </p:cNvPicPr>
          <p:nvPr/>
        </p:nvPicPr>
        <p:blipFill>
          <a:blip r:embed="rId6"/>
          <a:srcRect r="59752" b="48005"/>
          <a:stretch>
            <a:fillRect/>
          </a:stretch>
        </p:blipFill>
        <p:spPr>
          <a:xfrm>
            <a:off x="924766" y="4218214"/>
            <a:ext cx="3515076" cy="24430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4" name="Scene 4.png" descr="Scene 4.png"/>
          <p:cNvPicPr>
            <a:picLocks noChangeAspect="1"/>
          </p:cNvPicPr>
          <p:nvPr/>
        </p:nvPicPr>
        <p:blipFill>
          <a:blip r:embed="rId7"/>
          <a:srcRect l="34931" t="48839" r="34931"/>
          <a:stretch>
            <a:fillRect/>
          </a:stretch>
        </p:blipFill>
        <p:spPr>
          <a:xfrm>
            <a:off x="1111072" y="5418435"/>
            <a:ext cx="1272296" cy="11619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6" name="Screenshot 2021-03-18 at 12.19.20.png" descr="Screenshot 2021-03-18 at 12.19.20.png"/>
          <p:cNvPicPr>
            <a:picLocks noChangeAspect="1"/>
          </p:cNvPicPr>
          <p:nvPr/>
        </p:nvPicPr>
        <p:blipFill>
          <a:blip r:embed="rId5"/>
          <a:srcRect r="3520" b="5785"/>
          <a:stretch>
            <a:fillRect/>
          </a:stretch>
        </p:blipFill>
        <p:spPr>
          <a:xfrm>
            <a:off x="4572945" y="5068825"/>
            <a:ext cx="1545831" cy="159768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8" name="Screenshot 2021-03-18 at 12.15.17.png" descr="Screenshot 2021-03-18 at 12.15.1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104" y="5298356"/>
            <a:ext cx="1597620" cy="16841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9" name="Screenshot 2021-03-18 at 12.15.05.png" descr="Screenshot 2021-03-18 at 12.15.05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963" y="5134003"/>
            <a:ext cx="1597620" cy="15967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Rechthoek 1"/>
          <p:cNvSpPr/>
          <p:nvPr/>
        </p:nvSpPr>
        <p:spPr>
          <a:xfrm>
            <a:off x="2677734" y="4941580"/>
            <a:ext cx="1350668" cy="23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10"/>
          </a:p>
        </p:txBody>
      </p:sp>
      <p:sp>
        <p:nvSpPr>
          <p:cNvPr id="70" name="Korte observaties in de gesimuleerde praktijk"/>
          <p:cNvSpPr txBox="1"/>
          <p:nvPr/>
        </p:nvSpPr>
        <p:spPr>
          <a:xfrm>
            <a:off x="2527107" y="6626944"/>
            <a:ext cx="2004464" cy="55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285" tIns="28285" rIns="28285" bIns="28285" anchor="ctr">
            <a:spAutoFit/>
          </a:bodyPr>
          <a:lstStyle>
            <a:lvl1pPr algn="ctr">
              <a:lnSpc>
                <a:spcPct val="90000"/>
              </a:lnSpc>
              <a:defRPr sz="1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nl-NL" sz="1800" b="0" dirty="0">
                <a:solidFill>
                  <a:srgbClr val="462B84"/>
                </a:solidFill>
                <a:latin typeface="+mn-lt"/>
              </a:rPr>
              <a:t>Korte praktijk-observatie</a:t>
            </a:r>
            <a:endParaRPr sz="1800" b="0" dirty="0">
              <a:solidFill>
                <a:srgbClr val="462B84"/>
              </a:solidFill>
              <a:latin typeface="+mn-lt"/>
            </a:endParaRPr>
          </a:p>
        </p:txBody>
      </p:sp>
      <p:sp>
        <p:nvSpPr>
          <p:cNvPr id="71" name="Korte observaties in de gesimuleerde praktijk"/>
          <p:cNvSpPr txBox="1"/>
          <p:nvPr/>
        </p:nvSpPr>
        <p:spPr>
          <a:xfrm>
            <a:off x="4342621" y="6642148"/>
            <a:ext cx="2004464" cy="55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285" tIns="28285" rIns="28285" bIns="28285" anchor="ctr">
            <a:spAutoFit/>
          </a:bodyPr>
          <a:lstStyle>
            <a:lvl1pPr algn="ctr">
              <a:lnSpc>
                <a:spcPct val="90000"/>
              </a:lnSpc>
              <a:defRPr sz="1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nl-NL" sz="1800" b="0" dirty="0">
                <a:solidFill>
                  <a:srgbClr val="462B84"/>
                </a:solidFill>
                <a:latin typeface="+mn-lt"/>
              </a:rPr>
              <a:t>Longitudinale observatie </a:t>
            </a:r>
            <a:endParaRPr sz="1800" b="0" dirty="0">
              <a:solidFill>
                <a:srgbClr val="462B84"/>
              </a:solidFill>
              <a:latin typeface="+mn-lt"/>
            </a:endParaRPr>
          </a:p>
        </p:txBody>
      </p:sp>
      <p:sp>
        <p:nvSpPr>
          <p:cNvPr id="72" name="Korte observaties in de gesimuleerde praktijk"/>
          <p:cNvSpPr txBox="1"/>
          <p:nvPr/>
        </p:nvSpPr>
        <p:spPr>
          <a:xfrm>
            <a:off x="7941860" y="6642447"/>
            <a:ext cx="2004464" cy="55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285" tIns="28285" rIns="28285" bIns="28285" anchor="ctr">
            <a:spAutoFit/>
          </a:bodyPr>
          <a:lstStyle>
            <a:lvl1pPr algn="ctr">
              <a:lnSpc>
                <a:spcPct val="90000"/>
              </a:lnSpc>
              <a:defRPr sz="1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nl-NL" sz="1800" b="0" dirty="0">
                <a:solidFill>
                  <a:srgbClr val="462B84"/>
                </a:solidFill>
                <a:latin typeface="+mn-lt"/>
              </a:rPr>
              <a:t>Zelfreflectie/ </a:t>
            </a:r>
            <a:br>
              <a:rPr lang="nl-NL" sz="1800" b="0" dirty="0">
                <a:solidFill>
                  <a:srgbClr val="462B84"/>
                </a:solidFill>
                <a:latin typeface="+mn-lt"/>
              </a:rPr>
            </a:br>
            <a:r>
              <a:rPr lang="nl-NL" sz="1800" b="0" dirty="0">
                <a:solidFill>
                  <a:srgbClr val="462B84"/>
                </a:solidFill>
                <a:latin typeface="+mn-lt"/>
              </a:rPr>
              <a:t>-evaluatie</a:t>
            </a:r>
            <a:endParaRPr sz="1800" b="0" dirty="0">
              <a:solidFill>
                <a:srgbClr val="462B84"/>
              </a:solidFill>
              <a:latin typeface="+mn-lt"/>
            </a:endParaRPr>
          </a:p>
        </p:txBody>
      </p:sp>
      <p:sp>
        <p:nvSpPr>
          <p:cNvPr id="73" name="Korte observaties in de gesimuleerde praktijk"/>
          <p:cNvSpPr txBox="1"/>
          <p:nvPr/>
        </p:nvSpPr>
        <p:spPr>
          <a:xfrm>
            <a:off x="6074353" y="6636706"/>
            <a:ext cx="2004464" cy="55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285" tIns="28285" rIns="28285" bIns="28285" anchor="ctr">
            <a:spAutoFit/>
          </a:bodyPr>
          <a:lstStyle>
            <a:lvl1pPr algn="ctr">
              <a:lnSpc>
                <a:spcPct val="90000"/>
              </a:lnSpc>
              <a:defRPr sz="1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nl-NL" sz="1800" b="0" dirty="0">
                <a:solidFill>
                  <a:srgbClr val="462B84"/>
                </a:solidFill>
                <a:latin typeface="+mn-lt"/>
              </a:rPr>
              <a:t>Beoordeling van producten</a:t>
            </a:r>
            <a:endParaRPr sz="1800" b="0" dirty="0">
              <a:solidFill>
                <a:srgbClr val="462B84"/>
              </a:solidFill>
              <a:latin typeface="+mn-lt"/>
            </a:endParaRPr>
          </a:p>
        </p:txBody>
      </p:sp>
      <p:sp>
        <p:nvSpPr>
          <p:cNvPr id="74" name="Ovaal 73"/>
          <p:cNvSpPr/>
          <p:nvPr/>
        </p:nvSpPr>
        <p:spPr>
          <a:xfrm>
            <a:off x="5555535" y="7257030"/>
            <a:ext cx="601339" cy="601339"/>
          </a:xfrm>
          <a:prstGeom prst="ellipse">
            <a:avLst/>
          </a:prstGeom>
          <a:solidFill>
            <a:srgbClr val="67BD99"/>
          </a:solidFill>
          <a:ln w="25400">
            <a:solidFill>
              <a:srgbClr val="462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41" b="1" dirty="0">
                <a:solidFill>
                  <a:srgbClr val="462B84"/>
                </a:solidFill>
              </a:rPr>
              <a:t>4</a:t>
            </a:r>
          </a:p>
        </p:txBody>
      </p:sp>
      <p:sp>
        <p:nvSpPr>
          <p:cNvPr id="75" name="Afgeronde rechthoek 74"/>
          <p:cNvSpPr/>
          <p:nvPr/>
        </p:nvSpPr>
        <p:spPr>
          <a:xfrm>
            <a:off x="587938" y="7426436"/>
            <a:ext cx="4417102" cy="2988000"/>
          </a:xfrm>
          <a:prstGeom prst="roundRect">
            <a:avLst>
              <a:gd name="adj" fmla="val 9818"/>
            </a:avLst>
          </a:prstGeom>
          <a:solidFill>
            <a:srgbClr val="67BD99">
              <a:alpha val="15000"/>
            </a:srgbClr>
          </a:solidFill>
          <a:ln w="28575">
            <a:solidFill>
              <a:srgbClr val="67BD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14462" rtlCol="0" anchor="ctr"/>
          <a:lstStyle/>
          <a:p>
            <a:pPr>
              <a:spcAft>
                <a:spcPts val="863"/>
              </a:spcAft>
              <a:buClr>
                <a:srgbClr val="462B84"/>
              </a:buClr>
              <a:buSzPct val="130000"/>
            </a:pPr>
            <a:r>
              <a:rPr lang="nl-NL" sz="3341" b="1" dirty="0">
                <a:solidFill>
                  <a:srgbClr val="462B84"/>
                </a:solidFill>
              </a:rPr>
              <a:t>Supervisieniveaus</a:t>
            </a:r>
            <a:endParaRPr lang="nl-NL" sz="3341" dirty="0">
              <a:solidFill>
                <a:srgbClr val="462B84"/>
              </a:solidFill>
            </a:endParaRP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Observeren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Uitvoeren onder directe supervisie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Uitvoeren onder indirecte supervisie, wel snel beschikbaar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Zelfstandig uitvoeren</a:t>
            </a:r>
          </a:p>
          <a:p>
            <a:pPr marL="381858" indent="-381858">
              <a:spcAft>
                <a:spcPts val="863"/>
              </a:spcAft>
              <a:buClr>
                <a:srgbClr val="462B84"/>
              </a:buClr>
              <a:buSzPct val="115000"/>
              <a:buFont typeface="+mj-lt"/>
              <a:buAutoNum type="arabicPeriod"/>
            </a:pPr>
            <a:r>
              <a:rPr lang="nl-NL" dirty="0">
                <a:solidFill>
                  <a:srgbClr val="462B84"/>
                </a:solidFill>
              </a:rPr>
              <a:t>Supervisie geven</a:t>
            </a:r>
          </a:p>
        </p:txBody>
      </p:sp>
      <p:sp>
        <p:nvSpPr>
          <p:cNvPr id="76" name="Ovaal 75"/>
          <p:cNvSpPr/>
          <p:nvPr/>
        </p:nvSpPr>
        <p:spPr>
          <a:xfrm>
            <a:off x="382986" y="7257030"/>
            <a:ext cx="601339" cy="601339"/>
          </a:xfrm>
          <a:prstGeom prst="ellipse">
            <a:avLst/>
          </a:prstGeom>
          <a:solidFill>
            <a:srgbClr val="67BD99"/>
          </a:solidFill>
          <a:ln w="25400">
            <a:solidFill>
              <a:srgbClr val="462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41" b="1" dirty="0">
                <a:solidFill>
                  <a:srgbClr val="462B84"/>
                </a:solidFill>
              </a:rPr>
              <a:t>3</a:t>
            </a:r>
          </a:p>
        </p:txBody>
      </p:sp>
      <p:sp>
        <p:nvSpPr>
          <p:cNvPr id="18" name="Ovaal 17"/>
          <p:cNvSpPr/>
          <p:nvPr/>
        </p:nvSpPr>
        <p:spPr>
          <a:xfrm>
            <a:off x="382986" y="1996965"/>
            <a:ext cx="601339" cy="601339"/>
          </a:xfrm>
          <a:prstGeom prst="ellipse">
            <a:avLst/>
          </a:prstGeom>
          <a:solidFill>
            <a:srgbClr val="67BD99"/>
          </a:solidFill>
          <a:ln w="25400">
            <a:solidFill>
              <a:srgbClr val="462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41" b="1" dirty="0">
                <a:solidFill>
                  <a:srgbClr val="462B84"/>
                </a:solidFill>
              </a:rPr>
              <a:t>1</a:t>
            </a:r>
          </a:p>
        </p:txBody>
      </p:sp>
      <p:sp>
        <p:nvSpPr>
          <p:cNvPr id="34" name="Toelichting met afgeronde rechthoek 8"/>
          <p:cNvSpPr/>
          <p:nvPr/>
        </p:nvSpPr>
        <p:spPr bwMode="auto">
          <a:xfrm>
            <a:off x="5989291" y="4167501"/>
            <a:ext cx="2631282" cy="917802"/>
          </a:xfrm>
          <a:prstGeom prst="wedgeRoundRectCallout">
            <a:avLst>
              <a:gd name="adj1" fmla="val 39775"/>
              <a:gd name="adj2" fmla="val 95347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462B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400" dirty="0">
                <a:solidFill>
                  <a:srgbClr val="462B84"/>
                </a:solidFill>
              </a:rPr>
              <a:t>Reflectie is onderdeel van elk toetsinstrument en vindt doorlopend mondeling  plaats</a:t>
            </a:r>
            <a:endParaRPr kumimoji="0" lang="nl-NL" sz="1400" i="0" u="none" strike="noStrike" cap="none" normalizeH="0" baseline="0" dirty="0">
              <a:ln>
                <a:noFill/>
              </a:ln>
              <a:solidFill>
                <a:srgbClr val="462B84"/>
              </a:solidFill>
              <a:effectLst/>
            </a:endParaRPr>
          </a:p>
        </p:txBody>
      </p:sp>
      <p:sp>
        <p:nvSpPr>
          <p:cNvPr id="35" name="Toelichting met afgeronde rechthoek 8"/>
          <p:cNvSpPr/>
          <p:nvPr/>
        </p:nvSpPr>
        <p:spPr bwMode="auto">
          <a:xfrm>
            <a:off x="7076585" y="10548052"/>
            <a:ext cx="2334902" cy="917802"/>
          </a:xfrm>
          <a:prstGeom prst="wedgeRoundRectCallout">
            <a:avLst>
              <a:gd name="adj1" fmla="val -67927"/>
              <a:gd name="adj2" fmla="val 55495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462B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srgbClr val="462B84"/>
                </a:solidFill>
              </a:rPr>
              <a:t>Als we spreken over bekwaam verklaren, is dat meestal supervisieniveau 4</a:t>
            </a:r>
            <a:endParaRPr kumimoji="0" lang="nl-NL" sz="1400" i="0" u="none" strike="noStrike" cap="none" normalizeH="0" baseline="0" dirty="0">
              <a:ln>
                <a:noFill/>
              </a:ln>
              <a:solidFill>
                <a:srgbClr val="462B8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8354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E51E78893C04E9A7BC306225C9797" ma:contentTypeVersion="7" ma:contentTypeDescription="Een nieuw document maken." ma:contentTypeScope="" ma:versionID="5f3fb96ff01a07df7b52deee9dfe6851">
  <xsd:schema xmlns:xsd="http://www.w3.org/2001/XMLSchema" xmlns:xs="http://www.w3.org/2001/XMLSchema" xmlns:p="http://schemas.microsoft.com/office/2006/metadata/properties" xmlns:ns2="b67ebbad-5119-4db4-b29b-deb45f0fb29f" targetNamespace="http://schemas.microsoft.com/office/2006/metadata/properties" ma:root="true" ma:fieldsID="c261af3ff47d4ed6a0845db62509400e" ns2:_="">
    <xsd:import namespace="b67ebbad-5119-4db4-b29b-deb45f0fb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ebbad-5119-4db4-b29b-deb45f0fb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2594BB-3F59-4EAB-A383-96BE880BC4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C8B54E-B325-41CF-84DF-E128A7053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74345-3B6E-491D-B94A-BE66C40C3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ebbad-5119-4db4-b29b-deb45f0fb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132</Words>
  <Application>Microsoft Office PowerPoint</Application>
  <PresentationFormat>Aangepast</PresentationFormat>
  <Paragraphs>34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Albert Schweitzer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Fens, Robin - Opleidingsadviseurs</dc:creator>
  <cp:lastModifiedBy>Noëlle van 't Hek</cp:lastModifiedBy>
  <cp:revision>83</cp:revision>
  <dcterms:created xsi:type="dcterms:W3CDTF">2020-02-25T14:37:13Z</dcterms:created>
  <dcterms:modified xsi:type="dcterms:W3CDTF">2022-05-23T06:48:47Z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0x010100BCEE51E78893C04E9A7BC306225C9797</vt:lpwstr>
  </property>
</Properties>
</file>