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ns, Robin - Opleidingsadviseurs" initials="FR-O" lastIdx="1" clrIdx="0">
    <p:extLst>
      <p:ext uri="{19B8F6BF-5375-455C-9EA6-DF929625EA0E}">
        <p15:presenceInfo xmlns:p15="http://schemas.microsoft.com/office/powerpoint/2012/main" userId="S-1-5-21-542778038-1605901889-1236795852-781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0078"/>
    <a:srgbClr val="FFD15C"/>
    <a:srgbClr val="FFD7C6"/>
    <a:srgbClr val="FFB186"/>
    <a:srgbClr val="F1ECF8"/>
    <a:srgbClr val="462B84"/>
    <a:srgbClr val="FF5F00"/>
    <a:srgbClr val="CECAD8"/>
    <a:srgbClr val="E8E0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1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ëlle van 't Hek" userId="02e1405f-3e7b-4faa-8bbe-6c840cd844f3" providerId="ADAL" clId="{34D49A13-CD93-4DA9-A473-90E576E08F4A}"/>
    <pc:docChg chg="modSld">
      <pc:chgData name="Noëlle van 't Hek" userId="02e1405f-3e7b-4faa-8bbe-6c840cd844f3" providerId="ADAL" clId="{34D49A13-CD93-4DA9-A473-90E576E08F4A}" dt="2022-06-01T14:58:27.761" v="27" actId="20577"/>
      <pc:docMkLst>
        <pc:docMk/>
      </pc:docMkLst>
      <pc:sldChg chg="modSp mod">
        <pc:chgData name="Noëlle van 't Hek" userId="02e1405f-3e7b-4faa-8bbe-6c840cd844f3" providerId="ADAL" clId="{34D49A13-CD93-4DA9-A473-90E576E08F4A}" dt="2022-06-01T14:58:27.761" v="27" actId="20577"/>
        <pc:sldMkLst>
          <pc:docMk/>
          <pc:sldMk cId="517835402" sldId="258"/>
        </pc:sldMkLst>
        <pc:spChg chg="mod">
          <ac:chgData name="Noëlle van 't Hek" userId="02e1405f-3e7b-4faa-8bbe-6c840cd844f3" providerId="ADAL" clId="{34D49A13-CD93-4DA9-A473-90E576E08F4A}" dt="2022-06-01T14:58:27.761" v="27" actId="20577"/>
          <ac:spMkLst>
            <pc:docMk/>
            <pc:sldMk cId="517835402" sldId="258"/>
            <ac:spMk id="10" creationId="{00000000-0000-0000-0000-000000000000}"/>
          </ac:spMkLst>
        </pc:spChg>
      </pc:sldChg>
    </pc:docChg>
  </pc:docChgLst>
  <pc:docChgLst>
    <pc:chgData name="Lonneke Bruinsma" userId="69193781-1727-4f72-9df4-bd638a8e5028" providerId="ADAL" clId="{4C9C3720-32E3-4F15-8A31-CD35F6144955}"/>
    <pc:docChg chg="delSld">
      <pc:chgData name="Lonneke Bruinsma" userId="69193781-1727-4f72-9df4-bd638a8e5028" providerId="ADAL" clId="{4C9C3720-32E3-4F15-8A31-CD35F6144955}" dt="2022-06-07T12:48:27.782" v="0" actId="47"/>
      <pc:docMkLst>
        <pc:docMk/>
      </pc:docMkLst>
      <pc:sldChg chg="del">
        <pc:chgData name="Lonneke Bruinsma" userId="69193781-1727-4f72-9df4-bd638a8e5028" providerId="ADAL" clId="{4C9C3720-32E3-4F15-8A31-CD35F6144955}" dt="2022-06-07T12:48:27.782" v="0" actId="47"/>
        <pc:sldMkLst>
          <pc:docMk/>
          <pc:sldMk cId="3764416173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184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702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56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257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72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4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901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384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15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90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503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DD6E6-9103-4733-966F-5B7DD59B2084}" type="datetimeFigureOut">
              <a:rPr lang="nl-NL" smtClean="0"/>
              <a:t>7-6-2022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C8BC5-D240-4619-B79B-C6052C8FC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26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sz.askdelphi.com/nl-NL/epasczo/home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czoflexlevel.nl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czoflexlevel.nl/epas/epas-acute-zorg-opleidingen/intensivecareverpleegkundige/" TargetMode="Externa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EC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0" y="1240"/>
            <a:ext cx="6858000" cy="1080000"/>
          </a:xfrm>
          <a:prstGeom prst="rect">
            <a:avLst/>
          </a:prstGeom>
          <a:solidFill>
            <a:srgbClr val="460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577516" y="102084"/>
            <a:ext cx="334477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600" b="1">
                <a:solidFill>
                  <a:schemeClr val="bg1"/>
                </a:solidFill>
              </a:rPr>
              <a:t>Stappenplan  IC</a:t>
            </a:r>
            <a:endParaRPr lang="nl-NL" sz="2600" b="1" dirty="0">
              <a:solidFill>
                <a:schemeClr val="bg1"/>
              </a:solidFill>
            </a:endParaRPr>
          </a:p>
          <a:p>
            <a:r>
              <a:rPr lang="nl-NL" sz="2600" b="1" dirty="0">
                <a:solidFill>
                  <a:schemeClr val="bg1"/>
                </a:solidFill>
              </a:rPr>
              <a:t>EPA-gericht opleiden</a:t>
            </a:r>
          </a:p>
        </p:txBody>
      </p:sp>
      <p:sp>
        <p:nvSpPr>
          <p:cNvPr id="11" name="Rechthoek 10"/>
          <p:cNvSpPr/>
          <p:nvPr/>
        </p:nvSpPr>
        <p:spPr>
          <a:xfrm>
            <a:off x="0" y="9367893"/>
            <a:ext cx="6858000" cy="540000"/>
          </a:xfrm>
          <a:prstGeom prst="rect">
            <a:avLst/>
          </a:prstGeom>
          <a:solidFill>
            <a:srgbClr val="460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/>
              <a:t>Noëlle van ‘t Hek (projectleider) | Esther de Graaf (adviseur &amp; trainingen) | </a:t>
            </a:r>
          </a:p>
          <a:p>
            <a:pPr algn="ctr"/>
            <a:r>
              <a:rPr lang="nl-NL" sz="1100" dirty="0"/>
              <a:t>Priscilla Langenberg (projectondersteuning &amp; werkplekleeroplossing)</a:t>
            </a:r>
          </a:p>
        </p:txBody>
      </p:sp>
      <p:sp>
        <p:nvSpPr>
          <p:cNvPr id="13" name="Afgeronde rechthoek 12"/>
          <p:cNvSpPr/>
          <p:nvPr/>
        </p:nvSpPr>
        <p:spPr>
          <a:xfrm>
            <a:off x="368999" y="8161410"/>
            <a:ext cx="6120000" cy="1044000"/>
          </a:xfrm>
          <a:prstGeom prst="roundRect">
            <a:avLst>
              <a:gd name="adj" fmla="val 9818"/>
            </a:avLst>
          </a:prstGeom>
          <a:solidFill>
            <a:schemeClr val="bg1"/>
          </a:solidFill>
          <a:ln w="25400">
            <a:solidFill>
              <a:srgbClr val="4600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76000" bIns="72000" numCol="1" rtlCol="0" anchor="ctr"/>
          <a:lstStyle/>
          <a:p>
            <a:pPr marL="171450" indent="-171450">
              <a:spcBef>
                <a:spcPts val="600"/>
              </a:spcBef>
              <a:buClr>
                <a:srgbClr val="FFD15C"/>
              </a:buClr>
              <a:buFont typeface="Wingdings" panose="05000000000000000000" pitchFamily="2" charset="2"/>
              <a:buChar char="«"/>
            </a:pPr>
            <a:r>
              <a:rPr lang="nl-NL" sz="1100" i="1" dirty="0">
                <a:solidFill>
                  <a:srgbClr val="460078"/>
                </a:solidFill>
              </a:rPr>
              <a:t>Kijk op </a:t>
            </a:r>
            <a:r>
              <a:rPr lang="nl-NL" sz="1100" i="1" dirty="0">
                <a:solidFill>
                  <a:srgbClr val="460078"/>
                </a:solidFill>
                <a:hlinkClick r:id="rId2"/>
              </a:rPr>
              <a:t>www.czoflexlevel.nl</a:t>
            </a:r>
            <a:r>
              <a:rPr lang="nl-NL" sz="1100" i="1" dirty="0">
                <a:solidFill>
                  <a:srgbClr val="460078"/>
                </a:solidFill>
              </a:rPr>
              <a:t> voor meer informatie </a:t>
            </a:r>
          </a:p>
          <a:p>
            <a:pPr marL="171450" indent="-171450">
              <a:buClr>
                <a:srgbClr val="FFD15C"/>
              </a:buClr>
              <a:buFont typeface="Wingdings" panose="05000000000000000000" pitchFamily="2" charset="2"/>
              <a:buChar char="«"/>
            </a:pPr>
            <a:r>
              <a:rPr lang="nl-NL" sz="1100" i="1" dirty="0">
                <a:solidFill>
                  <a:srgbClr val="460078"/>
                </a:solidFill>
              </a:rPr>
              <a:t>Bekijk de </a:t>
            </a:r>
            <a:r>
              <a:rPr lang="nl-NL" sz="1100" i="1" dirty="0">
                <a:solidFill>
                  <a:srgbClr val="460078"/>
                </a:solidFill>
                <a:hlinkClick r:id="rId3"/>
              </a:rPr>
              <a:t>werkplekleeroplossingen</a:t>
            </a:r>
            <a:r>
              <a:rPr lang="nl-NL" sz="1100" i="1" dirty="0">
                <a:solidFill>
                  <a:srgbClr val="460078"/>
                </a:solidFill>
              </a:rPr>
              <a:t> op het ASz Leerplein</a:t>
            </a:r>
          </a:p>
          <a:p>
            <a:pPr marL="171450" indent="-171450">
              <a:buClr>
                <a:srgbClr val="FFD15C"/>
              </a:buClr>
              <a:buFont typeface="Wingdings" panose="05000000000000000000" pitchFamily="2" charset="2"/>
              <a:buChar char="«"/>
            </a:pPr>
            <a:r>
              <a:rPr lang="nl-NL" sz="1100" i="1" dirty="0">
                <a:solidFill>
                  <a:srgbClr val="460078"/>
                </a:solidFill>
              </a:rPr>
              <a:t>Neem contact op met het projectteam voor advies</a:t>
            </a:r>
          </a:p>
          <a:p>
            <a:pPr marL="171450" indent="-171450">
              <a:buClr>
                <a:srgbClr val="FFD15C"/>
              </a:buClr>
              <a:buFont typeface="Wingdings" panose="05000000000000000000" pitchFamily="2" charset="2"/>
              <a:buChar char="«"/>
            </a:pPr>
            <a:r>
              <a:rPr lang="nl-NL" sz="1100" i="1" dirty="0">
                <a:solidFill>
                  <a:srgbClr val="460078"/>
                </a:solidFill>
              </a:rPr>
              <a:t>Telefonisch spreekuur op dinsdag 08.30-09.30 uur: 06-41470400</a:t>
            </a:r>
          </a:p>
        </p:txBody>
      </p:sp>
      <p:sp>
        <p:nvSpPr>
          <p:cNvPr id="29" name="Afgeronde rechthoek 28"/>
          <p:cNvSpPr/>
          <p:nvPr/>
        </p:nvSpPr>
        <p:spPr>
          <a:xfrm>
            <a:off x="577516" y="7925310"/>
            <a:ext cx="792000" cy="396000"/>
          </a:xfrm>
          <a:prstGeom prst="roundRect">
            <a:avLst>
              <a:gd name="adj" fmla="val 9818"/>
            </a:avLst>
          </a:prstGeom>
          <a:solidFill>
            <a:srgbClr val="460078"/>
          </a:solidFill>
          <a:ln w="25400">
            <a:solidFill>
              <a:srgbClr val="4600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solidFill>
                  <a:schemeClr val="bg1"/>
                </a:solidFill>
              </a:rPr>
              <a:t>Tips!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255E36B3-8707-2445-9822-45713C9B6C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1547" y="300789"/>
            <a:ext cx="1389510" cy="569360"/>
          </a:xfrm>
          <a:prstGeom prst="rect">
            <a:avLst/>
          </a:prstGeom>
        </p:spPr>
      </p:pic>
      <p:sp>
        <p:nvSpPr>
          <p:cNvPr id="19" name="Afgeronde rechthoek 18"/>
          <p:cNvSpPr/>
          <p:nvPr/>
        </p:nvSpPr>
        <p:spPr>
          <a:xfrm>
            <a:off x="368999" y="1409032"/>
            <a:ext cx="6120000" cy="1368000"/>
          </a:xfrm>
          <a:prstGeom prst="roundRect">
            <a:avLst>
              <a:gd name="adj" fmla="val 9818"/>
            </a:avLst>
          </a:prstGeom>
          <a:ln w="28575">
            <a:solidFill>
              <a:srgbClr val="460078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4000" rIns="1476000" rtlCol="0" anchor="ctr"/>
          <a:lstStyle/>
          <a:p>
            <a:pPr>
              <a:spcAft>
                <a:spcPts val="600"/>
              </a:spcAft>
            </a:pPr>
            <a:r>
              <a:rPr lang="nl-NL" sz="1400" b="1" dirty="0">
                <a:solidFill>
                  <a:srgbClr val="460078"/>
                </a:solidFill>
              </a:rPr>
              <a:t> Samen met de onderwijsinstelling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Bepaal welke </a:t>
            </a:r>
            <a:r>
              <a:rPr lang="nl-NL" sz="1100" dirty="0" err="1">
                <a:solidFill>
                  <a:srgbClr val="460078"/>
                </a:solidFill>
                <a:hlinkClick r:id="rId5"/>
              </a:rPr>
              <a:t>EPA’s</a:t>
            </a:r>
            <a:r>
              <a:rPr lang="nl-NL" sz="1100" dirty="0">
                <a:solidFill>
                  <a:srgbClr val="460078"/>
                </a:solidFill>
                <a:hlinkClick r:id="rId5"/>
              </a:rPr>
              <a:t> </a:t>
            </a:r>
            <a:r>
              <a:rPr lang="nl-NL" sz="1100" dirty="0">
                <a:solidFill>
                  <a:srgbClr val="460078"/>
                </a:solidFill>
              </a:rPr>
              <a:t>behaald kunnen worden en in welke volgorde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Bepaal op welke werkplekken </a:t>
            </a:r>
            <a:r>
              <a:rPr lang="nl-NL" sz="1100" dirty="0" err="1">
                <a:solidFill>
                  <a:srgbClr val="460078"/>
                </a:solidFill>
              </a:rPr>
              <a:t>EPA’s</a:t>
            </a:r>
            <a:r>
              <a:rPr lang="nl-NL" sz="1100" dirty="0">
                <a:solidFill>
                  <a:srgbClr val="460078"/>
                </a:solidFill>
              </a:rPr>
              <a:t> behaald kunnen worden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Bepaal welke andere leeractiviteiten nodig zijn om </a:t>
            </a:r>
            <a:r>
              <a:rPr lang="nl-NL" sz="1100" dirty="0" err="1">
                <a:solidFill>
                  <a:srgbClr val="460078"/>
                </a:solidFill>
              </a:rPr>
              <a:t>EPA’s</a:t>
            </a:r>
            <a:r>
              <a:rPr lang="nl-NL" sz="1100" dirty="0">
                <a:solidFill>
                  <a:srgbClr val="460078"/>
                </a:solidFill>
              </a:rPr>
              <a:t> te behalen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Bepaal per EPA welke toetsinstrumenten ingezet kunnen worden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Stem toetsinstrumenten af op het e-portfolio</a:t>
            </a:r>
          </a:p>
        </p:txBody>
      </p:sp>
      <p:sp>
        <p:nvSpPr>
          <p:cNvPr id="3" name="Ovaal 2"/>
          <p:cNvSpPr/>
          <p:nvPr/>
        </p:nvSpPr>
        <p:spPr>
          <a:xfrm>
            <a:off x="134999" y="1139733"/>
            <a:ext cx="468000" cy="468000"/>
          </a:xfrm>
          <a:prstGeom prst="ellipse">
            <a:avLst/>
          </a:prstGeom>
          <a:solidFill>
            <a:srgbClr val="FFD15C"/>
          </a:solidFill>
          <a:ln w="25400">
            <a:solidFill>
              <a:srgbClr val="4600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000" b="1" dirty="0">
                <a:solidFill>
                  <a:srgbClr val="460078"/>
                </a:solidFill>
              </a:rPr>
              <a:t>1</a:t>
            </a:r>
          </a:p>
        </p:txBody>
      </p:sp>
      <p:sp>
        <p:nvSpPr>
          <p:cNvPr id="20" name="Afgeronde rechthoek 19"/>
          <p:cNvSpPr/>
          <p:nvPr/>
        </p:nvSpPr>
        <p:spPr>
          <a:xfrm>
            <a:off x="368999" y="3097127"/>
            <a:ext cx="6120000" cy="1368000"/>
          </a:xfrm>
          <a:prstGeom prst="roundRect">
            <a:avLst>
              <a:gd name="adj" fmla="val 9818"/>
            </a:avLst>
          </a:prstGeom>
          <a:ln w="28575">
            <a:solidFill>
              <a:srgbClr val="460078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4000" rIns="1476000" rtlCol="0" anchor="ctr"/>
          <a:lstStyle/>
          <a:p>
            <a:pPr>
              <a:spcAft>
                <a:spcPts val="600"/>
              </a:spcAft>
            </a:pPr>
            <a:r>
              <a:rPr lang="nl-NL" sz="1400" b="1" dirty="0">
                <a:solidFill>
                  <a:srgbClr val="460078"/>
                </a:solidFill>
              </a:rPr>
              <a:t> Werkplekleeroplossing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Maak samen met het projectteam een plan van aanpak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Lees het document ‘van EPA naar werkplekleeroplossing’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Stel een team van inhoudsdeskundigen samen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Doorloop alle stappen om tot een werkplekleeroplossing te komen</a:t>
            </a:r>
          </a:p>
        </p:txBody>
      </p:sp>
      <p:sp>
        <p:nvSpPr>
          <p:cNvPr id="23" name="Ovaal 22"/>
          <p:cNvSpPr/>
          <p:nvPr/>
        </p:nvSpPr>
        <p:spPr>
          <a:xfrm>
            <a:off x="134999" y="2830854"/>
            <a:ext cx="468000" cy="468000"/>
          </a:xfrm>
          <a:prstGeom prst="ellipse">
            <a:avLst/>
          </a:prstGeom>
          <a:solidFill>
            <a:srgbClr val="FFD15C"/>
          </a:solidFill>
          <a:ln w="25400">
            <a:solidFill>
              <a:srgbClr val="4600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000" b="1" dirty="0">
                <a:solidFill>
                  <a:srgbClr val="460078"/>
                </a:solidFill>
              </a:rPr>
              <a:t>2</a:t>
            </a:r>
          </a:p>
        </p:txBody>
      </p:sp>
      <p:sp>
        <p:nvSpPr>
          <p:cNvPr id="24" name="Afgeronde rechthoek 23"/>
          <p:cNvSpPr/>
          <p:nvPr/>
        </p:nvSpPr>
        <p:spPr>
          <a:xfrm>
            <a:off x="368999" y="4785222"/>
            <a:ext cx="6120000" cy="1368000"/>
          </a:xfrm>
          <a:prstGeom prst="roundRect">
            <a:avLst>
              <a:gd name="adj" fmla="val 9818"/>
            </a:avLst>
          </a:prstGeom>
          <a:ln w="28575">
            <a:solidFill>
              <a:srgbClr val="460078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4000" rIns="1476000" rtlCol="0" anchor="ctr"/>
          <a:lstStyle/>
          <a:p>
            <a:pPr>
              <a:spcAft>
                <a:spcPts val="600"/>
              </a:spcAft>
            </a:pPr>
            <a:r>
              <a:rPr lang="nl-NL" sz="1400" b="1" dirty="0">
                <a:solidFill>
                  <a:srgbClr val="460078"/>
                </a:solidFill>
              </a:rPr>
              <a:t> Trainingen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Maak met het projectteam een planning voor de twee trainingen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Plan voor de eerste training een voorbereidend gesprek </a:t>
            </a:r>
            <a:br>
              <a:rPr lang="nl-NL" sz="1100" dirty="0">
                <a:solidFill>
                  <a:srgbClr val="460078"/>
                </a:solidFill>
              </a:rPr>
            </a:br>
            <a:r>
              <a:rPr lang="nl-NL" sz="1100" dirty="0">
                <a:solidFill>
                  <a:srgbClr val="460078"/>
                </a:solidFill>
              </a:rPr>
              <a:t>met de trainer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Informeer werkbegeleiders over data en inhoud van de trainingen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Volg beide trainingen</a:t>
            </a:r>
          </a:p>
        </p:txBody>
      </p:sp>
      <p:sp>
        <p:nvSpPr>
          <p:cNvPr id="27" name="Ovaal 26"/>
          <p:cNvSpPr/>
          <p:nvPr/>
        </p:nvSpPr>
        <p:spPr>
          <a:xfrm>
            <a:off x="134999" y="4521975"/>
            <a:ext cx="468000" cy="468000"/>
          </a:xfrm>
          <a:prstGeom prst="ellipse">
            <a:avLst/>
          </a:prstGeom>
          <a:solidFill>
            <a:srgbClr val="FFD15C"/>
          </a:solidFill>
          <a:ln w="25400">
            <a:solidFill>
              <a:srgbClr val="4600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000" b="1" dirty="0">
                <a:solidFill>
                  <a:srgbClr val="460078"/>
                </a:solidFill>
              </a:rPr>
              <a:t>3</a:t>
            </a:r>
          </a:p>
        </p:txBody>
      </p:sp>
      <p:sp>
        <p:nvSpPr>
          <p:cNvPr id="34" name="Afgeronde rechthoek 33"/>
          <p:cNvSpPr/>
          <p:nvPr/>
        </p:nvSpPr>
        <p:spPr>
          <a:xfrm>
            <a:off x="368999" y="6473317"/>
            <a:ext cx="6120000" cy="1368000"/>
          </a:xfrm>
          <a:prstGeom prst="roundRect">
            <a:avLst>
              <a:gd name="adj" fmla="val 9818"/>
            </a:avLst>
          </a:prstGeom>
          <a:ln w="28575">
            <a:solidFill>
              <a:srgbClr val="460078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4000" rIns="1476000" rtlCol="0" anchor="ctr"/>
          <a:lstStyle/>
          <a:p>
            <a:pPr>
              <a:spcAft>
                <a:spcPts val="600"/>
              </a:spcAft>
            </a:pPr>
            <a:r>
              <a:rPr lang="nl-NL" sz="1400" b="1" dirty="0">
                <a:solidFill>
                  <a:srgbClr val="460078"/>
                </a:solidFill>
              </a:rPr>
              <a:t> Bekwaam verklaren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Bepaal wie deel uitmaakt van het OOG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Bepaal hoe de procedure voor bekwaam verklaren verloopt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Bepaal hoe bekwaamverklaringen worden geregistreerd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100" dirty="0">
                <a:solidFill>
                  <a:srgbClr val="460078"/>
                </a:solidFill>
              </a:rPr>
              <a:t>Maak afspraken met werkbegeleiders over het werken </a:t>
            </a:r>
            <a:br>
              <a:rPr lang="nl-NL" sz="1100" dirty="0">
                <a:solidFill>
                  <a:srgbClr val="460078"/>
                </a:solidFill>
              </a:rPr>
            </a:br>
            <a:r>
              <a:rPr lang="nl-NL" sz="1100" dirty="0">
                <a:solidFill>
                  <a:srgbClr val="460078"/>
                </a:solidFill>
              </a:rPr>
              <a:t>met bekwaamverklaringen</a:t>
            </a:r>
          </a:p>
        </p:txBody>
      </p:sp>
      <p:sp>
        <p:nvSpPr>
          <p:cNvPr id="35" name="Ovaal 34"/>
          <p:cNvSpPr/>
          <p:nvPr/>
        </p:nvSpPr>
        <p:spPr>
          <a:xfrm>
            <a:off x="134999" y="6213096"/>
            <a:ext cx="468000" cy="468000"/>
          </a:xfrm>
          <a:prstGeom prst="ellipse">
            <a:avLst/>
          </a:prstGeom>
          <a:solidFill>
            <a:srgbClr val="FFD15C"/>
          </a:solidFill>
          <a:ln w="25400">
            <a:solidFill>
              <a:srgbClr val="4600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000" b="1" dirty="0">
                <a:solidFill>
                  <a:srgbClr val="460078"/>
                </a:solidFill>
              </a:rPr>
              <a:t>4</a:t>
            </a:r>
          </a:p>
        </p:txBody>
      </p:sp>
      <p:sp>
        <p:nvSpPr>
          <p:cNvPr id="16" name="Afgeronde rechthoek 15"/>
          <p:cNvSpPr/>
          <p:nvPr/>
        </p:nvSpPr>
        <p:spPr>
          <a:xfrm>
            <a:off x="4724999" y="3081086"/>
            <a:ext cx="1764000" cy="1368000"/>
          </a:xfrm>
          <a:prstGeom prst="roundRect">
            <a:avLst>
              <a:gd name="adj" fmla="val 9818"/>
            </a:avLst>
          </a:prstGeom>
          <a:solidFill>
            <a:srgbClr val="460078"/>
          </a:solidFill>
          <a:ln w="28575" cap="flat">
            <a:solidFill>
              <a:srgbClr val="460078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>
              <a:spcAft>
                <a:spcPts val="300"/>
              </a:spcAft>
            </a:pPr>
            <a:r>
              <a:rPr lang="nl-NL" sz="1100" dirty="0"/>
              <a:t>Elke EPA wordt uitgewerkt in een werkplekleeroplossing. Hierin is informatie over de taken en stappen van elke EPA binnen handbereik.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21" name="Afgeronde rechthoek 20"/>
          <p:cNvSpPr/>
          <p:nvPr/>
        </p:nvSpPr>
        <p:spPr>
          <a:xfrm>
            <a:off x="4724999" y="4783814"/>
            <a:ext cx="1764000" cy="1368000"/>
          </a:xfrm>
          <a:prstGeom prst="roundRect">
            <a:avLst>
              <a:gd name="adj" fmla="val 9818"/>
            </a:avLst>
          </a:prstGeom>
          <a:solidFill>
            <a:srgbClr val="460078"/>
          </a:solidFill>
          <a:ln w="28575" cap="flat">
            <a:solidFill>
              <a:srgbClr val="460078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>
              <a:spcAft>
                <a:spcPts val="300"/>
              </a:spcAft>
            </a:pPr>
            <a:r>
              <a:rPr lang="nl-NL" sz="1100" dirty="0"/>
              <a:t>Alle praktijkopleiders en werkbegeleiders volgen twee trainingen om snel vertrouwd te raken met EPA-gericht opleiden en toetsen in de praktijk.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25" name="Afgeronde rechthoek 24"/>
          <p:cNvSpPr/>
          <p:nvPr/>
        </p:nvSpPr>
        <p:spPr>
          <a:xfrm>
            <a:off x="4724999" y="6466210"/>
            <a:ext cx="1764000" cy="1368000"/>
          </a:xfrm>
          <a:prstGeom prst="roundRect">
            <a:avLst>
              <a:gd name="adj" fmla="val 9818"/>
            </a:avLst>
          </a:prstGeom>
          <a:solidFill>
            <a:srgbClr val="460078"/>
          </a:solidFill>
          <a:ln w="28575" cap="flat">
            <a:solidFill>
              <a:srgbClr val="460078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>
              <a:spcAft>
                <a:spcPts val="300"/>
              </a:spcAft>
            </a:pPr>
            <a:r>
              <a:rPr lang="nl-NL" sz="1100" dirty="0"/>
              <a:t>Je wordt uitgenodigd voor een werksessie om samen met andere praktijkopleiders de organisatie van het bekwaam verklaren goed vorm te geven. </a:t>
            </a:r>
            <a:endParaRPr lang="nl-NL" sz="1100" dirty="0">
              <a:solidFill>
                <a:schemeClr val="bg1"/>
              </a:solidFill>
            </a:endParaRPr>
          </a:p>
        </p:txBody>
      </p:sp>
      <p:pic>
        <p:nvPicPr>
          <p:cNvPr id="26" name="Afbeelding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192" y="8256062"/>
            <a:ext cx="846107" cy="846107"/>
          </a:xfrm>
          <a:prstGeom prst="rect">
            <a:avLst/>
          </a:prstGeom>
        </p:spPr>
      </p:pic>
      <p:pic>
        <p:nvPicPr>
          <p:cNvPr id="28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0E1CE629-8975-4CC2-A39E-52844B3D751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43106" b="2"/>
          <a:stretch/>
        </p:blipFill>
        <p:spPr>
          <a:xfrm>
            <a:off x="5028936" y="1308030"/>
            <a:ext cx="1156126" cy="14363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78354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EE51E78893C04E9A7BC306225C9797" ma:contentTypeVersion="7" ma:contentTypeDescription="Een nieuw document maken." ma:contentTypeScope="" ma:versionID="5f3fb96ff01a07df7b52deee9dfe6851">
  <xsd:schema xmlns:xsd="http://www.w3.org/2001/XMLSchema" xmlns:xs="http://www.w3.org/2001/XMLSchema" xmlns:p="http://schemas.microsoft.com/office/2006/metadata/properties" xmlns:ns2="b67ebbad-5119-4db4-b29b-deb45f0fb29f" targetNamespace="http://schemas.microsoft.com/office/2006/metadata/properties" ma:root="true" ma:fieldsID="c261af3ff47d4ed6a0845db62509400e" ns2:_="">
    <xsd:import namespace="b67ebbad-5119-4db4-b29b-deb45f0fb2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ebbad-5119-4db4-b29b-deb45f0fb2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8259B4-1F13-49E0-880D-2B3DBC69404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22A5F0F-5A7F-4D24-901A-1608C66BDA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1691AB-AA17-4578-9945-72F766F795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7ebbad-5119-4db4-b29b-deb45f0fb2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1113</TotalTime>
  <Words>284</Words>
  <Application>Microsoft Office PowerPoint</Application>
  <PresentationFormat>A4 (210 x 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Kantoorthema</vt:lpstr>
      <vt:lpstr>PowerPoint-presentatie</vt:lpstr>
    </vt:vector>
  </TitlesOfParts>
  <Company>Albert Schweitzer ziekenhuis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Fens, Robin - Opleidingsadviseurs</dc:creator>
  <cp:lastModifiedBy>Lonneke Bruinsma</cp:lastModifiedBy>
  <cp:revision>62</cp:revision>
  <dcterms:created xsi:type="dcterms:W3CDTF">2020-02-25T14:37:13Z</dcterms:created>
  <dcterms:modified xsi:type="dcterms:W3CDTF">2022-06-07T12:48:29Z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0x010100BCEE51E78893C04E9A7BC306225C9797</vt:lpwstr>
  </property>
</Properties>
</file>